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86" r:id="rId4"/>
    <p:sldId id="287" r:id="rId5"/>
    <p:sldId id="288" r:id="rId6"/>
    <p:sldId id="289" r:id="rId7"/>
    <p:sldId id="29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7552-3943-462C-8101-0B7143E510CA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89BF2-1DC6-4E7F-8DA6-5B24B1E3ED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173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FEBF4-4F6B-487E-9B38-54D592890FF2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92005-F759-40C7-BE1B-505C08E332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94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5D5BFC-37B1-484C-A604-601800E7B3FA}" type="slidenum">
              <a:rPr lang="en-GB" smtClean="0">
                <a:latin typeface="Times New Roman" pitchFamily="18" charset="0"/>
              </a:rPr>
              <a:pPr eaLnBrk="1" hangingPunct="1"/>
              <a:t>2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2C568C-F4A9-481E-9A36-B8A04A8CFB88}" type="slidenum">
              <a:rPr lang="en-GB" smtClean="0">
                <a:latin typeface="Times New Roman" pitchFamily="18" charset="0"/>
              </a:rPr>
              <a:pPr eaLnBrk="1" hangingPunct="1"/>
              <a:t>17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10825F-F889-4D9F-8582-17D3A75DDD24}" type="slidenum">
              <a:rPr lang="en-GB" smtClean="0">
                <a:latin typeface="Times New Roman" pitchFamily="18" charset="0"/>
              </a:rPr>
              <a:pPr eaLnBrk="1" hangingPunct="1"/>
              <a:t>18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52297B-18E3-4878-A05E-CD337EE48862}" type="slidenum">
              <a:rPr lang="en-GB" smtClean="0">
                <a:latin typeface="Times New Roman" pitchFamily="18" charset="0"/>
              </a:rPr>
              <a:pPr eaLnBrk="1" hangingPunct="1"/>
              <a:t>19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19E5CA-99E1-4819-8767-F562E9A27F33}" type="slidenum">
              <a:rPr lang="en-GB" smtClean="0">
                <a:latin typeface="Times New Roman" pitchFamily="18" charset="0"/>
              </a:rPr>
              <a:pPr eaLnBrk="1" hangingPunct="1"/>
              <a:t>20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92D51E-B733-4B91-A6EA-E760E0A0042E}" type="slidenum">
              <a:rPr lang="en-GB" smtClean="0">
                <a:latin typeface="Times New Roman" pitchFamily="18" charset="0"/>
              </a:rPr>
              <a:pPr eaLnBrk="1" hangingPunct="1"/>
              <a:t>21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5AC060-2BEE-48DD-A258-F29C15718BAE}" type="slidenum">
              <a:rPr lang="en-GB" smtClean="0">
                <a:latin typeface="Times New Roman" pitchFamily="18" charset="0"/>
              </a:rPr>
              <a:pPr eaLnBrk="1" hangingPunct="1"/>
              <a:t>22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03232F-D398-426C-97EE-688203F4E684}" type="slidenum">
              <a:rPr lang="en-GB" smtClean="0">
                <a:latin typeface="Times New Roman" pitchFamily="18" charset="0"/>
              </a:rPr>
              <a:pPr eaLnBrk="1" hangingPunct="1"/>
              <a:t>23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785902-7783-4F82-A6AC-71726EEAF60B}" type="slidenum">
              <a:rPr lang="en-GB" smtClean="0">
                <a:latin typeface="Times New Roman" pitchFamily="18" charset="0"/>
              </a:rPr>
              <a:pPr eaLnBrk="1" hangingPunct="1"/>
              <a:t>24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C4B002-5049-4462-A0CE-A8DC7C38B254}" type="slidenum">
              <a:rPr lang="en-GB" smtClean="0">
                <a:latin typeface="Times New Roman" pitchFamily="18" charset="0"/>
              </a:rPr>
              <a:pPr eaLnBrk="1" hangingPunct="1"/>
              <a:t>25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2D1FE7-E6A4-4D80-8CF2-DB0CCAE34BA4}" type="slidenum">
              <a:rPr lang="en-GB" smtClean="0">
                <a:latin typeface="Times New Roman" pitchFamily="18" charset="0"/>
              </a:rPr>
              <a:pPr eaLnBrk="1" hangingPunct="1"/>
              <a:t>26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3DF800-C189-4546-88E7-2ED33C037E4C}" type="slidenum">
              <a:rPr lang="en-GB" smtClean="0">
                <a:latin typeface="Times New Roman" pitchFamily="18" charset="0"/>
              </a:rPr>
              <a:pPr eaLnBrk="1" hangingPunct="1"/>
              <a:t>8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B015BC-BDFA-428F-BBC3-4BDF20677CAF}" type="slidenum">
              <a:rPr lang="en-GB" smtClean="0">
                <a:latin typeface="Times New Roman" pitchFamily="18" charset="0"/>
              </a:rPr>
              <a:pPr eaLnBrk="1" hangingPunct="1"/>
              <a:t>9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F289AF-9BD4-4AAB-8A4C-B75D92B9BD25}" type="slidenum">
              <a:rPr lang="en-GB" smtClean="0">
                <a:latin typeface="Times New Roman" pitchFamily="18" charset="0"/>
              </a:rPr>
              <a:pPr eaLnBrk="1" hangingPunct="1"/>
              <a:t>10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1EA7C9-B792-49DC-8E92-0E24FE2D783F}" type="slidenum">
              <a:rPr lang="en-GB" smtClean="0">
                <a:latin typeface="Times New Roman" pitchFamily="18" charset="0"/>
              </a:rPr>
              <a:pPr eaLnBrk="1" hangingPunct="1"/>
              <a:t>12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57279C-472F-43D3-B06D-46BD9055112E}" type="slidenum">
              <a:rPr lang="en-GB" smtClean="0">
                <a:latin typeface="Times New Roman" pitchFamily="18" charset="0"/>
              </a:rPr>
              <a:pPr eaLnBrk="1" hangingPunct="1"/>
              <a:t>13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D6FA1F2-5F7D-4C02-98FF-B03C5DAB8A0E}" type="slidenum">
              <a:rPr lang="en-GB" sz="1200">
                <a:latin typeface="Times New Roman" pitchFamily="18" charset="0"/>
              </a:rPr>
              <a:pPr algn="r" eaLnBrk="1" hangingPunct="1"/>
              <a:t>14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5D6295-84CA-4A83-9D2C-3F201D2EF9FE}" type="slidenum">
              <a:rPr lang="en-GB" smtClean="0">
                <a:latin typeface="Times New Roman" pitchFamily="18" charset="0"/>
              </a:rPr>
              <a:pPr eaLnBrk="1" hangingPunct="1"/>
              <a:t>15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9059C5-D966-4CB2-BBB0-F4B6D47062BA}" type="slidenum">
              <a:rPr lang="en-GB" smtClean="0">
                <a:latin typeface="Times New Roman" pitchFamily="18" charset="0"/>
              </a:rPr>
              <a:pPr eaLnBrk="1" hangingPunct="1"/>
              <a:t>16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375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26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05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9CBA-E41F-4C1F-BA06-688635B12C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05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914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431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371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890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2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808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426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12A8-5313-41C3-868A-9328362257AC}" type="datetimeFigureOut">
              <a:rPr lang="en-GB" smtClean="0"/>
              <a:pPr/>
              <a:t>24/09/2015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BF99-18A8-4C7D-9717-821DB90222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416" y="5431536"/>
            <a:ext cx="2767584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32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i.treehugger.com/files/th_images/_295067_car_exhaust300.jpg&amp;imgrefurl=http://www.treehugger.com/files/2006/09/fiat_chooses_is.php&amp;h=180&amp;w=300&amp;sz=10&amp;hl=en&amp;start=3&amp;um=1&amp;tbnid=_9QY3nMSYNj1wM:&amp;tbnh=70&amp;tbnw=116&amp;prev=/images?q=car+exhaust&amp;um=1&amp;hl=en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eted.ucar.edu/broadcastmet/wxrx/media/graphics/thumbs/jmol_co.j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utotrader.co.uk/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nt2stop.inf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46"/>
            <a:ext cx="9155119" cy="684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1470025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How To Stop Smoking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6400800" cy="17526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Fiona </a:t>
            </a:r>
            <a:r>
              <a:rPr lang="en-GB" b="1" dirty="0" err="1" smtClean="0">
                <a:solidFill>
                  <a:schemeClr val="bg1"/>
                </a:solidFill>
              </a:rPr>
              <a:t>McGlue</a:t>
            </a:r>
            <a:endParaRPr lang="en-GB" b="1" dirty="0" smtClean="0">
              <a:solidFill>
                <a:schemeClr val="bg1"/>
              </a:solidFill>
            </a:endParaRPr>
          </a:p>
          <a:p>
            <a:pPr algn="l"/>
            <a:r>
              <a:rPr lang="en-GB" b="1" smtClean="0">
                <a:solidFill>
                  <a:schemeClr val="bg1"/>
                </a:solidFill>
              </a:rPr>
              <a:t>Aisling Pearson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bg1"/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0649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icoderm-fix-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8888" y="1484313"/>
            <a:ext cx="4249737" cy="3313112"/>
          </a:xfrm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34000" y="476250"/>
            <a:ext cx="3810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GB" sz="2400" b="1">
              <a:solidFill>
                <a:srgbClr val="333399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400" b="1"/>
              <a:t>Nicotine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2400" b="1">
                <a:solidFill>
                  <a:srgbClr val="FF3399"/>
                </a:solidFill>
                <a:sym typeface="Wingdings" pitchFamily="2" charset="2"/>
              </a:rPr>
              <a:t>▼</a:t>
            </a:r>
            <a:endParaRPr lang="en-GB" sz="2400" b="1">
              <a:solidFill>
                <a:srgbClr val="FF3399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400" b="1"/>
              <a:t>Blood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2400" b="1">
                <a:solidFill>
                  <a:srgbClr val="FF3399"/>
                </a:solidFill>
                <a:sym typeface="Wingdings" pitchFamily="2" charset="2"/>
              </a:rPr>
              <a:t>▼</a:t>
            </a:r>
            <a:endParaRPr lang="en-GB" sz="2400" b="1">
              <a:solidFill>
                <a:srgbClr val="FF3399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400" b="1"/>
              <a:t>Brain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2400" b="1">
                <a:solidFill>
                  <a:srgbClr val="FF3399"/>
                </a:solidFill>
                <a:sym typeface="Wingdings" pitchFamily="2" charset="2"/>
              </a:rPr>
              <a:t>▼</a:t>
            </a:r>
            <a:endParaRPr lang="en-GB" sz="2400" b="1">
              <a:solidFill>
                <a:srgbClr val="FF3399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400" b="1"/>
              <a:t>Dopamine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2400" b="1"/>
              <a:t>(feel good chemical)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2400" b="1">
                <a:solidFill>
                  <a:srgbClr val="FF3399"/>
                </a:solidFill>
                <a:sym typeface="Wingdings" pitchFamily="2" charset="2"/>
              </a:rPr>
              <a:t>▼</a:t>
            </a:r>
            <a:endParaRPr lang="en-GB" sz="2400" b="1">
              <a:solidFill>
                <a:srgbClr val="333399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400" b="1"/>
              <a:t>Satisfaction / pleasure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7271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Lit cigaret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25114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95288" y="115888"/>
            <a:ext cx="84407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 eaLnBrk="0" hangingPunct="0"/>
            <a:r>
              <a:rPr lang="en-GB" sz="3200" b="1">
                <a:solidFill>
                  <a:srgbClr val="008000"/>
                </a:solidFill>
              </a:rPr>
              <a:t>So What Is The Problem with Smoking?</a:t>
            </a:r>
            <a:endParaRPr lang="en-GB" sz="2400" b="1">
              <a:solidFill>
                <a:srgbClr val="008000"/>
              </a:solidFill>
            </a:endParaRP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900113" y="2349500"/>
            <a:ext cx="1687512" cy="854075"/>
            <a:chOff x="0" y="1060"/>
            <a:chExt cx="1152" cy="538"/>
          </a:xfrm>
        </p:grpSpPr>
        <p:sp>
          <p:nvSpPr>
            <p:cNvPr id="11291" name="AutoShape 5"/>
            <p:cNvSpPr>
              <a:spLocks noChangeArrowheads="1"/>
            </p:cNvSpPr>
            <p:nvPr/>
          </p:nvSpPr>
          <p:spPr bwMode="auto">
            <a:xfrm>
              <a:off x="0" y="1060"/>
              <a:ext cx="1152" cy="538"/>
            </a:xfrm>
            <a:prstGeom prst="wedgeRectCallout">
              <a:avLst>
                <a:gd name="adj1" fmla="val 141801"/>
                <a:gd name="adj2" fmla="val 90319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endParaRPr lang="en-GB" sz="2400" b="1"/>
            </a:p>
          </p:txBody>
        </p:sp>
        <p:sp>
          <p:nvSpPr>
            <p:cNvPr id="11292" name="Rectangle 6"/>
            <p:cNvSpPr>
              <a:spLocks noChangeArrowheads="1"/>
            </p:cNvSpPr>
            <p:nvPr/>
          </p:nvSpPr>
          <p:spPr bwMode="auto">
            <a:xfrm>
              <a:off x="90" y="1178"/>
              <a:ext cx="90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296863" indent="-296863" algn="ctr" eaLnBrk="0" hangingPunct="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400" b="1"/>
                <a:t>Tar</a:t>
              </a:r>
            </a:p>
            <a:p>
              <a:pPr marL="296863" indent="-296863" algn="ctr" eaLnBrk="0" hangingPunct="0">
                <a:spcBef>
                  <a:spcPct val="50000"/>
                </a:spcBef>
                <a:buClr>
                  <a:schemeClr val="tx1"/>
                </a:buClr>
              </a:pPr>
              <a:endParaRPr lang="en-US" sz="2400" b="1"/>
            </a:p>
          </p:txBody>
        </p:sp>
      </p:grp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4427538" y="1125538"/>
            <a:ext cx="1820862" cy="854075"/>
            <a:chOff x="2886" y="868"/>
            <a:chExt cx="1243" cy="538"/>
          </a:xfrm>
        </p:grpSpPr>
        <p:sp>
          <p:nvSpPr>
            <p:cNvPr id="11289" name="AutoShape 8"/>
            <p:cNvSpPr>
              <a:spLocks noChangeArrowheads="1"/>
            </p:cNvSpPr>
            <p:nvPr/>
          </p:nvSpPr>
          <p:spPr bwMode="auto">
            <a:xfrm flipH="1">
              <a:off x="2929" y="868"/>
              <a:ext cx="1152" cy="538"/>
            </a:xfrm>
            <a:prstGeom prst="wedgeRectCallout">
              <a:avLst>
                <a:gd name="adj1" fmla="val 37065"/>
                <a:gd name="adj2" fmla="val 147213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endParaRPr lang="en-GB" sz="2400" b="1"/>
            </a:p>
          </p:txBody>
        </p:sp>
        <p:sp>
          <p:nvSpPr>
            <p:cNvPr id="11290" name="Rectangle 9"/>
            <p:cNvSpPr>
              <a:spLocks noChangeArrowheads="1"/>
            </p:cNvSpPr>
            <p:nvPr/>
          </p:nvSpPr>
          <p:spPr bwMode="auto">
            <a:xfrm>
              <a:off x="2886" y="994"/>
              <a:ext cx="124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296863" indent="-296863" algn="ctr" eaLnBrk="0" hangingPunct="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400" b="1"/>
                <a:t>Benzene</a:t>
              </a:r>
            </a:p>
            <a:p>
              <a:pPr marL="296863" indent="-296863" algn="ctr" eaLnBrk="0" hangingPunct="0">
                <a:spcBef>
                  <a:spcPct val="50000"/>
                </a:spcBef>
                <a:buClr>
                  <a:schemeClr val="tx1"/>
                </a:buClr>
              </a:pPr>
              <a:endParaRPr lang="en-US" sz="2400" b="1"/>
            </a:p>
          </p:txBody>
        </p:sp>
      </p:grpSp>
      <p:grpSp>
        <p:nvGrpSpPr>
          <p:cNvPr id="11271" name="Group 10"/>
          <p:cNvGrpSpPr>
            <a:grpSpLocks/>
          </p:cNvGrpSpPr>
          <p:nvPr/>
        </p:nvGrpSpPr>
        <p:grpSpPr bwMode="auto">
          <a:xfrm>
            <a:off x="1979613" y="1341438"/>
            <a:ext cx="1687512" cy="854075"/>
            <a:chOff x="1333" y="862"/>
            <a:chExt cx="1152" cy="538"/>
          </a:xfrm>
        </p:grpSpPr>
        <p:sp>
          <p:nvSpPr>
            <p:cNvPr id="11287" name="AutoShape 11"/>
            <p:cNvSpPr>
              <a:spLocks noChangeArrowheads="1"/>
            </p:cNvSpPr>
            <p:nvPr/>
          </p:nvSpPr>
          <p:spPr bwMode="auto">
            <a:xfrm>
              <a:off x="1333" y="862"/>
              <a:ext cx="1152" cy="538"/>
            </a:xfrm>
            <a:prstGeom prst="wedgeRectCallout">
              <a:avLst>
                <a:gd name="adj1" fmla="val 56014"/>
                <a:gd name="adj2" fmla="val 134815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endParaRPr lang="en-GB" sz="2400" b="1"/>
            </a:p>
          </p:txBody>
        </p:sp>
        <p:sp>
          <p:nvSpPr>
            <p:cNvPr id="11288" name="Rectangle 12"/>
            <p:cNvSpPr>
              <a:spLocks noChangeArrowheads="1"/>
            </p:cNvSpPr>
            <p:nvPr/>
          </p:nvSpPr>
          <p:spPr bwMode="auto">
            <a:xfrm>
              <a:off x="1364" y="973"/>
              <a:ext cx="111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296863" indent="-296863" algn="ctr" eaLnBrk="0" hangingPunct="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400" b="1"/>
                <a:t>Ammonia</a:t>
              </a:r>
            </a:p>
          </p:txBody>
        </p:sp>
      </p:grpSp>
      <p:grpSp>
        <p:nvGrpSpPr>
          <p:cNvPr id="11272" name="Group 13"/>
          <p:cNvGrpSpPr>
            <a:grpSpLocks/>
          </p:cNvGrpSpPr>
          <p:nvPr/>
        </p:nvGrpSpPr>
        <p:grpSpPr bwMode="auto">
          <a:xfrm>
            <a:off x="6011863" y="1484313"/>
            <a:ext cx="2881312" cy="1150937"/>
            <a:chOff x="4104" y="1042"/>
            <a:chExt cx="1675" cy="538"/>
          </a:xfrm>
        </p:grpSpPr>
        <p:sp>
          <p:nvSpPr>
            <p:cNvPr id="11285" name="AutoShape 14"/>
            <p:cNvSpPr>
              <a:spLocks noChangeArrowheads="1"/>
            </p:cNvSpPr>
            <p:nvPr/>
          </p:nvSpPr>
          <p:spPr bwMode="auto">
            <a:xfrm flipH="1">
              <a:off x="4305" y="1042"/>
              <a:ext cx="1277" cy="538"/>
            </a:xfrm>
            <a:prstGeom prst="wedgeRectCallout">
              <a:avLst>
                <a:gd name="adj1" fmla="val 118755"/>
                <a:gd name="adj2" fmla="val 127319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endParaRPr lang="en-GB" sz="2400" b="1"/>
            </a:p>
          </p:txBody>
        </p:sp>
        <p:sp>
          <p:nvSpPr>
            <p:cNvPr id="11286" name="Rectangle 15"/>
            <p:cNvSpPr>
              <a:spLocks noChangeArrowheads="1"/>
            </p:cNvSpPr>
            <p:nvPr/>
          </p:nvSpPr>
          <p:spPr bwMode="auto">
            <a:xfrm>
              <a:off x="4104" y="1183"/>
              <a:ext cx="167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296863" indent="-296863" algn="ctr" eaLnBrk="0" hangingPunct="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400" b="1"/>
                <a:t>Formaldehyde</a:t>
              </a:r>
            </a:p>
          </p:txBody>
        </p:sp>
      </p:grpSp>
      <p:grpSp>
        <p:nvGrpSpPr>
          <p:cNvPr id="11273" name="Group 16"/>
          <p:cNvGrpSpPr>
            <a:grpSpLocks/>
          </p:cNvGrpSpPr>
          <p:nvPr/>
        </p:nvGrpSpPr>
        <p:grpSpPr bwMode="auto">
          <a:xfrm>
            <a:off x="1763713" y="4941888"/>
            <a:ext cx="5006975" cy="1752600"/>
            <a:chOff x="1227" y="3060"/>
            <a:chExt cx="3417" cy="1104"/>
          </a:xfrm>
        </p:grpSpPr>
        <p:sp>
          <p:nvSpPr>
            <p:cNvPr id="11283" name="AutoShape 17"/>
            <p:cNvSpPr>
              <a:spLocks noChangeArrowheads="1"/>
            </p:cNvSpPr>
            <p:nvPr/>
          </p:nvSpPr>
          <p:spPr bwMode="auto">
            <a:xfrm>
              <a:off x="1227" y="3060"/>
              <a:ext cx="3417" cy="1104"/>
            </a:xfrm>
            <a:prstGeom prst="irregularSeal1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</a:pPr>
              <a:endParaRPr lang="en-GB" sz="3200">
                <a:solidFill>
                  <a:srgbClr val="008000"/>
                </a:solidFill>
              </a:endParaRPr>
            </a:p>
          </p:txBody>
        </p:sp>
        <p:sp>
          <p:nvSpPr>
            <p:cNvPr id="11284" name="Rectangle 18"/>
            <p:cNvSpPr>
              <a:spLocks noChangeArrowheads="1"/>
            </p:cNvSpPr>
            <p:nvPr/>
          </p:nvSpPr>
          <p:spPr bwMode="auto">
            <a:xfrm>
              <a:off x="1506" y="3465"/>
              <a:ext cx="284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296863" indent="-296863" algn="ctr" eaLnBrk="0" hangingPunct="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b="1"/>
                <a:t>Over 50 carcinogenic toxins</a:t>
              </a:r>
              <a:r>
                <a:rPr lang="en-US" sz="2000" b="1" baseline="30000"/>
                <a:t>1</a:t>
              </a:r>
            </a:p>
          </p:txBody>
        </p:sp>
      </p:grpSp>
      <p:grpSp>
        <p:nvGrpSpPr>
          <p:cNvPr id="11274" name="Group 19"/>
          <p:cNvGrpSpPr>
            <a:grpSpLocks/>
          </p:cNvGrpSpPr>
          <p:nvPr/>
        </p:nvGrpSpPr>
        <p:grpSpPr bwMode="auto">
          <a:xfrm>
            <a:off x="323850" y="3429000"/>
            <a:ext cx="3509963" cy="1274763"/>
            <a:chOff x="-4" y="2456"/>
            <a:chExt cx="1960" cy="550"/>
          </a:xfrm>
        </p:grpSpPr>
        <p:sp>
          <p:nvSpPr>
            <p:cNvPr id="11281" name="AutoShape 20"/>
            <p:cNvSpPr>
              <a:spLocks noChangeArrowheads="1"/>
            </p:cNvSpPr>
            <p:nvPr/>
          </p:nvSpPr>
          <p:spPr bwMode="auto">
            <a:xfrm>
              <a:off x="-4" y="2456"/>
              <a:ext cx="1700" cy="538"/>
            </a:xfrm>
            <a:prstGeom prst="wedgeRectCallout">
              <a:avLst>
                <a:gd name="adj1" fmla="val 79588"/>
                <a:gd name="adj2" fmla="val -61523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endParaRPr lang="en-GB" sz="2400" b="1"/>
            </a:p>
          </p:txBody>
        </p:sp>
        <p:sp>
          <p:nvSpPr>
            <p:cNvPr id="11282" name="Rectangle 21"/>
            <p:cNvSpPr>
              <a:spLocks noChangeArrowheads="1"/>
            </p:cNvSpPr>
            <p:nvPr/>
          </p:nvSpPr>
          <p:spPr bwMode="auto">
            <a:xfrm>
              <a:off x="70" y="2594"/>
              <a:ext cx="1886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296863" indent="-296863" eaLnBrk="0" hangingPunct="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400" b="1"/>
                <a:t>Hydrogen cyanide</a:t>
              </a:r>
            </a:p>
            <a:p>
              <a:pPr marL="296863" indent="-296863" eaLnBrk="0" hangingPunct="0">
                <a:spcBef>
                  <a:spcPct val="50000"/>
                </a:spcBef>
                <a:buClr>
                  <a:schemeClr val="tx1"/>
                </a:buClr>
              </a:pPr>
              <a:endParaRPr lang="en-US" sz="2400" b="1"/>
            </a:p>
          </p:txBody>
        </p:sp>
      </p:grpSp>
      <p:grpSp>
        <p:nvGrpSpPr>
          <p:cNvPr id="11275" name="Group 22"/>
          <p:cNvGrpSpPr>
            <a:grpSpLocks/>
          </p:cNvGrpSpPr>
          <p:nvPr/>
        </p:nvGrpSpPr>
        <p:grpSpPr bwMode="auto">
          <a:xfrm>
            <a:off x="5508625" y="3141663"/>
            <a:ext cx="2778125" cy="854075"/>
            <a:chOff x="3796" y="2249"/>
            <a:chExt cx="1896" cy="538"/>
          </a:xfrm>
        </p:grpSpPr>
        <p:sp>
          <p:nvSpPr>
            <p:cNvPr id="11279" name="AutoShape 23"/>
            <p:cNvSpPr>
              <a:spLocks noChangeArrowheads="1"/>
            </p:cNvSpPr>
            <p:nvPr/>
          </p:nvSpPr>
          <p:spPr bwMode="auto">
            <a:xfrm flipH="1">
              <a:off x="3892" y="2249"/>
              <a:ext cx="1700" cy="538"/>
            </a:xfrm>
            <a:prstGeom prst="wedgeRectCallout">
              <a:avLst>
                <a:gd name="adj1" fmla="val 81727"/>
                <a:gd name="adj2" fmla="val -667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endParaRPr lang="en-GB" sz="2400" b="1"/>
            </a:p>
          </p:txBody>
        </p:sp>
        <p:sp>
          <p:nvSpPr>
            <p:cNvPr id="11280" name="Rectangle 24"/>
            <p:cNvSpPr>
              <a:spLocks noChangeArrowheads="1"/>
            </p:cNvSpPr>
            <p:nvPr/>
          </p:nvSpPr>
          <p:spPr bwMode="auto">
            <a:xfrm>
              <a:off x="3796" y="2339"/>
              <a:ext cx="1896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296863" indent="-296863" algn="ctr" eaLnBrk="0" hangingPunct="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400" b="1"/>
                <a:t>Carbon monoxide</a:t>
              </a:r>
            </a:p>
            <a:p>
              <a:pPr marL="296863" indent="-296863" algn="ctr" eaLnBrk="0" hangingPunct="0">
                <a:spcBef>
                  <a:spcPct val="50000"/>
                </a:spcBef>
                <a:buClr>
                  <a:schemeClr val="tx1"/>
                </a:buClr>
              </a:pPr>
              <a:endParaRPr lang="en-US" sz="2400" b="1"/>
            </a:p>
          </p:txBody>
        </p:sp>
      </p:grpSp>
      <p:sp>
        <p:nvSpPr>
          <p:cNvPr id="11276" name="AutoShape 25"/>
          <p:cNvSpPr>
            <a:spLocks noChangeArrowheads="1"/>
          </p:cNvSpPr>
          <p:nvPr/>
        </p:nvSpPr>
        <p:spPr bwMode="auto">
          <a:xfrm flipH="1">
            <a:off x="5435600" y="4221163"/>
            <a:ext cx="2490788" cy="854075"/>
          </a:xfrm>
          <a:prstGeom prst="wedgeRectCallout">
            <a:avLst>
              <a:gd name="adj1" fmla="val 79588"/>
              <a:gd name="adj2" fmla="val -61523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endParaRPr lang="en-GB" sz="2400" b="1"/>
          </a:p>
        </p:txBody>
      </p:sp>
      <p:sp>
        <p:nvSpPr>
          <p:cNvPr id="11277" name="Rectangle 26"/>
          <p:cNvSpPr>
            <a:spLocks noChangeArrowheads="1"/>
          </p:cNvSpPr>
          <p:nvPr/>
        </p:nvSpPr>
        <p:spPr bwMode="auto">
          <a:xfrm>
            <a:off x="5416550" y="4233863"/>
            <a:ext cx="27781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96863" indent="-296863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/>
              <a:t>Arsenic</a:t>
            </a:r>
          </a:p>
          <a:p>
            <a:pPr marL="296863" indent="-296863" algn="ctr" eaLnBrk="0" hangingPunct="0">
              <a:spcBef>
                <a:spcPct val="50000"/>
              </a:spcBef>
              <a:buClr>
                <a:schemeClr val="tx1"/>
              </a:buClr>
            </a:pPr>
            <a:endParaRPr lang="en-US" sz="2400" b="1"/>
          </a:p>
        </p:txBody>
      </p:sp>
      <p:sp>
        <p:nvSpPr>
          <p:cNvPr id="11278" name="Rectangle 27"/>
          <p:cNvSpPr>
            <a:spLocks noChangeArrowheads="1"/>
          </p:cNvSpPr>
          <p:nvPr/>
        </p:nvSpPr>
        <p:spPr bwMode="auto">
          <a:xfrm>
            <a:off x="25754" y="6116639"/>
            <a:ext cx="2959759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900" dirty="0">
                <a:solidFill>
                  <a:srgbClr val="00B050"/>
                </a:solidFill>
                <a:latin typeface="Orette-Medium"/>
              </a:rPr>
              <a:t>1. Hoffmann D &amp; Hoffmann I. J </a:t>
            </a:r>
            <a:r>
              <a:rPr lang="en-GB" sz="900" dirty="0" err="1">
                <a:solidFill>
                  <a:srgbClr val="00B050"/>
                </a:solidFill>
                <a:latin typeface="Orette-Medium"/>
              </a:rPr>
              <a:t>Toxicol</a:t>
            </a:r>
            <a:r>
              <a:rPr lang="en-GB" sz="900" dirty="0">
                <a:solidFill>
                  <a:srgbClr val="00B050"/>
                </a:solidFill>
                <a:latin typeface="Orette-Medium"/>
              </a:rPr>
              <a:t> Environ Health 1997; 50(4):307-364.</a:t>
            </a:r>
            <a:endParaRPr lang="en-US" sz="900" dirty="0">
              <a:latin typeface="Orette-Medium"/>
            </a:endParaRPr>
          </a:p>
          <a:p>
            <a:pPr>
              <a:spcBef>
                <a:spcPct val="20000"/>
              </a:spcBef>
              <a:buFont typeface="Orette-Bold"/>
              <a:buChar char="•"/>
            </a:pPr>
            <a:r>
              <a:rPr lang="en-GB" sz="900" dirty="0">
                <a:solidFill>
                  <a:srgbClr val="00B050"/>
                </a:solidFill>
                <a:latin typeface="Orette-Medium"/>
              </a:rPr>
              <a:t>www.treatobacco.net./English/keyfindings/key_finding_1.html  Last accessed on 15.02.08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 bwMode="auto">
          <a:xfrm>
            <a:off x="2907840" y="6613701"/>
            <a:ext cx="7330391" cy="25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9548632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2954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3399"/>
                </a:solidFill>
              </a:rPr>
              <a:t>	 </a:t>
            </a:r>
            <a:r>
              <a:rPr lang="en-GB" b="1" smtClean="0"/>
              <a:t>Carbon Monoxide</a:t>
            </a:r>
          </a:p>
        </p:txBody>
      </p:sp>
      <p:pic>
        <p:nvPicPr>
          <p:cNvPr id="12291" name="Picture 3" descr="_295067_car_exhaust300">
            <a:hlinkClick r:id="rId3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2243138"/>
            <a:ext cx="3219450" cy="2628900"/>
          </a:xfrm>
        </p:spPr>
      </p:pic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484313"/>
            <a:ext cx="4457700" cy="4619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Prevents body getting oxygen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r>
              <a:rPr lang="en-GB" sz="2400" smtClean="0"/>
              <a:t>Muscles – everyday activity</a:t>
            </a:r>
          </a:p>
          <a:p>
            <a:pPr eaLnBrk="1" hangingPunct="1"/>
            <a:r>
              <a:rPr lang="en-GB" sz="2400" smtClean="0"/>
              <a:t>Brain – concentration</a:t>
            </a:r>
          </a:p>
          <a:p>
            <a:pPr eaLnBrk="1" hangingPunct="1"/>
            <a:r>
              <a:rPr lang="en-GB" sz="2400" smtClean="0"/>
              <a:t>Skin – dull appearance</a:t>
            </a:r>
          </a:p>
          <a:p>
            <a:pPr eaLnBrk="1" hangingPunct="1"/>
            <a:endParaRPr lang="en-GB" smtClean="0"/>
          </a:p>
        </p:txBody>
      </p:sp>
      <p:pic>
        <p:nvPicPr>
          <p:cNvPr id="12293" name="Picture 11" descr="image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50" y="4149080"/>
            <a:ext cx="12985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57811"/>
            <a:ext cx="12969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4073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604250" cy="1646238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chemeClr val="tx1"/>
                </a:solidFill>
              </a:rPr>
              <a:t>The cost of smoking</a:t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1800" b="1" dirty="0" smtClean="0">
                <a:solidFill>
                  <a:schemeClr val="tx1"/>
                </a:solidFill>
              </a:rPr>
              <a:t>(based on £7 per pack of 20)</a:t>
            </a:r>
            <a:br>
              <a:rPr lang="en-GB" sz="1800" b="1" dirty="0" smtClean="0">
                <a:solidFill>
                  <a:schemeClr val="tx1"/>
                </a:solidFill>
              </a:rPr>
            </a:br>
            <a:endParaRPr lang="en-GB" sz="4000" b="1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  <p:pic>
        <p:nvPicPr>
          <p:cNvPr id="6" name="table"/>
          <p:cNvPicPr>
            <a:picLocks noGrp="1" noChangeAspect="1"/>
          </p:cNvPicPr>
          <p:nvPr>
            <p:ph type="tbl" idx="1"/>
          </p:nvPr>
        </p:nvPicPr>
        <p:blipFill>
          <a:blip r:embed="rId3" cstate="print"/>
          <a:stretch>
            <a:fillRect/>
          </a:stretch>
        </p:blipFill>
        <p:spPr>
          <a:xfrm>
            <a:off x="682415" y="1793410"/>
            <a:ext cx="7779170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5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604250" cy="1646238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chemeClr val="tx1"/>
                </a:solidFill>
              </a:rPr>
              <a:t>The cost of smoking</a:t>
            </a:r>
            <a:br>
              <a:rPr lang="en-GB" sz="4000" b="1" smtClean="0">
                <a:solidFill>
                  <a:schemeClr val="tx1"/>
                </a:solidFill>
              </a:rPr>
            </a:br>
            <a:r>
              <a:rPr lang="en-GB" sz="1800" b="1" smtClean="0">
                <a:solidFill>
                  <a:schemeClr val="tx1"/>
                </a:solidFill>
              </a:rPr>
              <a:t>(based on £8 per pack of 20)</a:t>
            </a:r>
            <a:br>
              <a:rPr lang="en-GB" sz="1800" b="1" smtClean="0">
                <a:solidFill>
                  <a:schemeClr val="tx1"/>
                </a:solidFill>
              </a:rPr>
            </a:br>
            <a:endParaRPr lang="en-GB" sz="4000" b="1" smtClean="0">
              <a:solidFill>
                <a:schemeClr val="tx1"/>
              </a:solidFill>
            </a:endParaRPr>
          </a:p>
        </p:txBody>
      </p:sp>
      <p:graphicFrame>
        <p:nvGraphicFramePr>
          <p:cNvPr id="74755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197820984"/>
              </p:ext>
            </p:extLst>
          </p:nvPr>
        </p:nvGraphicFramePr>
        <p:xfrm>
          <a:off x="611188" y="1628775"/>
          <a:ext cx="7561212" cy="3910058"/>
        </p:xfrm>
        <a:graphic>
          <a:graphicData uri="http://schemas.openxmlformats.org/drawingml/2006/table">
            <a:tbl>
              <a:tblPr/>
              <a:tblGrid>
                <a:gridCol w="1539732"/>
                <a:gridCol w="1050168"/>
                <a:gridCol w="1190706"/>
                <a:gridCol w="1122753"/>
                <a:gridCol w="1257113"/>
                <a:gridCol w="1400740"/>
              </a:tblGrid>
              <a:tr h="5655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Cigarettes per 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Years of smoking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65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£3,650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£7,300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1,460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7,300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29,200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07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2,920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29,200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£58,400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0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£5,840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£29,200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58,400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116,800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£292,000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467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smtClean="0">
                <a:solidFill>
                  <a:srgbClr val="333399"/>
                </a:solidFill>
              </a:rPr>
              <a:t>   </a:t>
            </a:r>
            <a:r>
              <a:rPr lang="en-GB" sz="4000" smtClean="0">
                <a:solidFill>
                  <a:schemeClr val="tx1"/>
                </a:solidFill>
              </a:rPr>
              <a:t>The cost for you</a:t>
            </a:r>
            <a:r>
              <a:rPr lang="en-GB" sz="4000" smtClean="0">
                <a:solidFill>
                  <a:srgbClr val="333399"/>
                </a:solidFill>
              </a:rPr>
              <a:t/>
            </a:r>
            <a:br>
              <a:rPr lang="en-GB" sz="4000" smtClean="0">
                <a:solidFill>
                  <a:srgbClr val="333399"/>
                </a:solidFill>
              </a:rPr>
            </a:br>
            <a:endParaRPr lang="en-GB" sz="4000" smtClean="0">
              <a:solidFill>
                <a:srgbClr val="333399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72400" cy="4392612"/>
          </a:xfrm>
        </p:spPr>
        <p:txBody>
          <a:bodyPr/>
          <a:lstStyle/>
          <a:p>
            <a:pPr eaLnBrk="1" hangingPunct="1"/>
            <a:r>
              <a:rPr lang="en-GB" sz="4000" smtClean="0"/>
              <a:t>10 a day</a:t>
            </a:r>
          </a:p>
          <a:p>
            <a:pPr eaLnBrk="1" hangingPunct="1">
              <a:buFontTx/>
              <a:buNone/>
            </a:pPr>
            <a:r>
              <a:rPr lang="en-GB" smtClean="0"/>
              <a:t>	12 weeks = £336.00</a:t>
            </a:r>
          </a:p>
          <a:p>
            <a:pPr eaLnBrk="1" hangingPunct="1">
              <a:buFontTx/>
              <a:buNone/>
            </a:pPr>
            <a:r>
              <a:rPr lang="en-GB" smtClean="0"/>
              <a:t>	840 cigarette butts</a:t>
            </a:r>
            <a:r>
              <a:rPr lang="en-GB" smtClean="0">
                <a:solidFill>
                  <a:srgbClr val="333399"/>
                </a:solidFill>
              </a:rPr>
              <a:t>   </a:t>
            </a:r>
            <a:r>
              <a:rPr lang="en-GB" sz="4000" b="1" u="sng" smtClean="0">
                <a:solidFill>
                  <a:srgbClr val="FF3300"/>
                </a:solidFill>
              </a:rPr>
              <a:t>OR</a:t>
            </a:r>
            <a:r>
              <a:rPr lang="en-GB" smtClean="0"/>
              <a:t>   </a:t>
            </a:r>
          </a:p>
        </p:txBody>
      </p:sp>
      <p:pic>
        <p:nvPicPr>
          <p:cNvPr id="16388" name="Picture 8" descr="easyj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28162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ashtr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19688"/>
            <a:ext cx="180022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sun-holiday-deckcha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56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1811237" y="6591600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6987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574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The cost for you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20 a day</a:t>
            </a:r>
          </a:p>
          <a:p>
            <a:pPr eaLnBrk="1" hangingPunct="1"/>
            <a:endParaRPr lang="en-GB" sz="4000" smtClean="0"/>
          </a:p>
          <a:p>
            <a:pPr eaLnBrk="1" hangingPunct="1">
              <a:buFontTx/>
              <a:buNone/>
            </a:pPr>
            <a:r>
              <a:rPr lang="en-GB" smtClean="0"/>
              <a:t>	1 year = £2,920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	7,300 cigarette butts</a:t>
            </a:r>
            <a:r>
              <a:rPr lang="en-GB" smtClean="0">
                <a:solidFill>
                  <a:srgbClr val="333399"/>
                </a:solidFill>
              </a:rPr>
              <a:t> </a:t>
            </a:r>
            <a:r>
              <a:rPr lang="en-GB" b="1" u="sng" smtClean="0">
                <a:solidFill>
                  <a:srgbClr val="FF3300"/>
                </a:solidFill>
              </a:rPr>
              <a:t>OR</a:t>
            </a:r>
            <a:r>
              <a:rPr lang="en-GB" smtClean="0">
                <a:solidFill>
                  <a:srgbClr val="333399"/>
                </a:solidFill>
              </a:rPr>
              <a:t>  </a:t>
            </a:r>
            <a:r>
              <a:rPr lang="en-GB" sz="4000" b="1" u="sng" smtClean="0">
                <a:solidFill>
                  <a:srgbClr val="333399"/>
                </a:solidFill>
              </a:rPr>
              <a:t> </a:t>
            </a:r>
            <a:r>
              <a:rPr lang="en-GB" smtClean="0">
                <a:solidFill>
                  <a:srgbClr val="333399"/>
                </a:solidFill>
              </a:rPr>
              <a:t>  </a:t>
            </a:r>
          </a:p>
        </p:txBody>
      </p:sp>
      <p:pic>
        <p:nvPicPr>
          <p:cNvPr id="17412" name="Picture 4" descr="MPj042264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6019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8688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hotograph of PEUGEOT 306 HATCHBACK (1997 - 2001) 1.4 L 5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071813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Picture of PEUGEOT 206 HATCHBACK (1998 -     ) 2.0 GTI 3DR [AC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44780"/>
            <a:ext cx="6840760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47700" y="486916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chemeClr val="tx2"/>
                </a:solidFill>
                <a:cs typeface="Times New Roman" pitchFamily="18" charset="0"/>
                <a:hlinkClick r:id="rId5"/>
              </a:rPr>
              <a:t>www.autotrader.co.uk</a:t>
            </a:r>
            <a:r>
              <a:rPr lang="en-GB" sz="3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3300"/>
                </a:solidFill>
                <a:cs typeface="Times New Roman" pitchFamily="18" charset="0"/>
              </a:rPr>
              <a:t>  £1,995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8352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280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Health Benefits of Stopping Smoking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9174162" cy="5013325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sz="2400" b="1" smtClean="0"/>
              <a:t>20 minutes</a:t>
            </a:r>
            <a:r>
              <a:rPr lang="en-US" sz="2400" smtClean="0"/>
              <a:t>	Blood pressure and pulse - normal</a:t>
            </a:r>
          </a:p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sz="2400" b="1" smtClean="0"/>
              <a:t>24 hours</a:t>
            </a:r>
            <a:r>
              <a:rPr lang="en-US" sz="2400" smtClean="0"/>
              <a:t>	Carbon monoxide eliminated </a:t>
            </a:r>
          </a:p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sz="2400" b="1" smtClean="0"/>
              <a:t>48 hours	</a:t>
            </a:r>
            <a:r>
              <a:rPr lang="en-US" sz="2400" smtClean="0"/>
              <a:t>Nicotine is eliminated </a:t>
            </a:r>
          </a:p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sz="2400" b="1" smtClean="0"/>
              <a:t>3-9 months</a:t>
            </a:r>
            <a:r>
              <a:rPr lang="en-US" sz="2400" smtClean="0"/>
              <a:t>	Coughs &amp; wheezing improve</a:t>
            </a:r>
          </a:p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sz="2400" b="1" smtClean="0"/>
              <a:t>1 year</a:t>
            </a:r>
            <a:r>
              <a:rPr lang="en-US" sz="2400" smtClean="0"/>
              <a:t>		Risk heart attack is halved</a:t>
            </a:r>
          </a:p>
          <a:p>
            <a:pPr eaLnBrk="1" hangingPunct="1">
              <a:spcBef>
                <a:spcPct val="60000"/>
              </a:spcBef>
              <a:buFontTx/>
              <a:buNone/>
            </a:pPr>
            <a:r>
              <a:rPr lang="en-US" sz="2400" b="1" smtClean="0"/>
              <a:t>10 years</a:t>
            </a:r>
            <a:r>
              <a:rPr lang="en-US" sz="2400" smtClean="0"/>
              <a:t> 	Risk lung cancer falls to half that of a smoker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1196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What about YOU?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850899"/>
            <a:ext cx="8709025" cy="5661025"/>
          </a:xfrm>
        </p:spPr>
        <p:txBody>
          <a:bodyPr/>
          <a:lstStyle/>
          <a:p>
            <a:pPr eaLnBrk="1" hangingPunct="1"/>
            <a:r>
              <a:rPr lang="en-US" dirty="0" smtClean="0"/>
              <a:t>Do you really want to stop smoking?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If so, why are you still smoking?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sz="2400" b="1" u="sng" dirty="0" smtClean="0"/>
          </a:p>
          <a:p>
            <a:pPr lvl="1" eaLnBrk="1" hangingPunct="1">
              <a:buFontTx/>
              <a:buNone/>
            </a:pPr>
            <a:endParaRPr lang="en-US" sz="2400" b="1" u="sng" dirty="0" smtClean="0"/>
          </a:p>
          <a:p>
            <a:pPr lvl="1" eaLnBrk="1" hangingPunct="1">
              <a:buFontTx/>
              <a:buNone/>
            </a:pPr>
            <a:r>
              <a:rPr lang="en-US" sz="2400" b="1" u="sng" dirty="0" smtClean="0"/>
              <a:t>You</a:t>
            </a:r>
            <a:r>
              <a:rPr lang="en-US" sz="2400" dirty="0" smtClean="0"/>
              <a:t> must want to stop to succeed in stopping.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076825" y="2780928"/>
            <a:ext cx="2590800" cy="1008062"/>
          </a:xfrm>
          <a:prstGeom prst="wedgeEllipseCallout">
            <a:avLst>
              <a:gd name="adj1" fmla="val 56310"/>
              <a:gd name="adj2" fmla="val 5598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Stress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763713" y="4941888"/>
            <a:ext cx="2665412" cy="935037"/>
          </a:xfrm>
          <a:prstGeom prst="wedgeRoundRectCallout">
            <a:avLst>
              <a:gd name="adj1" fmla="val -73287"/>
              <a:gd name="adj2" fmla="val 53394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Weight gain</a:t>
            </a:r>
          </a:p>
          <a:p>
            <a:pPr algn="ctr"/>
            <a:endParaRPr lang="en-GB" sz="2400">
              <a:latin typeface="Times New Roman" pitchFamily="18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403350" y="2997200"/>
            <a:ext cx="3170238" cy="1368425"/>
          </a:xfrm>
          <a:prstGeom prst="cloudCallout">
            <a:avLst>
              <a:gd name="adj1" fmla="val -72810"/>
              <a:gd name="adj2" fmla="val 66935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Withdrawal symptoms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932040" y="3953092"/>
            <a:ext cx="3240087" cy="1441450"/>
          </a:xfrm>
          <a:prstGeom prst="cloudCallout">
            <a:avLst>
              <a:gd name="adj1" fmla="val 59458"/>
              <a:gd name="adj2" fmla="val 677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Lack of will power</a:t>
            </a:r>
          </a:p>
          <a:p>
            <a:pPr algn="ctr"/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1248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447800"/>
            <a:ext cx="5114577" cy="417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989017" y="404664"/>
            <a:ext cx="4509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Every Smokers Fantasy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572000" y="935038"/>
            <a:ext cx="1841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 sz="2000">
              <a:solidFill>
                <a:srgbClr val="008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000">
              <a:solidFill>
                <a:srgbClr val="008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0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42594067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2" t="10735" r="29596" b="15268"/>
          <a:stretch>
            <a:fillRect/>
          </a:stretch>
        </p:blipFill>
        <p:spPr>
          <a:xfrm>
            <a:off x="827089" y="188913"/>
            <a:ext cx="7201296" cy="5434827"/>
          </a:xfr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9416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Stop Smoking Support Service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532812" cy="4538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One to One tailored treatment plan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Pharmacy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GP Practice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Community based clinic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1543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Stop Smoking Aids - Pharmacological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Nicotine Replacement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Patches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Inhalator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Nasal spray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Microtab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Lozenge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Mouth spray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Strips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Zyban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Champix</a:t>
            </a:r>
            <a:endParaRPr lang="en-US" sz="28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8566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Be successful with </a:t>
            </a:r>
            <a:r>
              <a:rPr lang="en-GB" dirty="0"/>
              <a:t>a</a:t>
            </a:r>
            <a:r>
              <a:rPr lang="en-GB" dirty="0" smtClean="0"/>
              <a:t> Service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NRT/pharmacotherapy </a:t>
            </a:r>
          </a:p>
          <a:p>
            <a:pPr eaLnBrk="1" hangingPunct="1">
              <a:buFontTx/>
              <a:buNone/>
            </a:pPr>
            <a:r>
              <a:rPr lang="en-GB" smtClean="0"/>
              <a:t>	= 2x success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NRT/pharmacotherapy + support </a:t>
            </a:r>
          </a:p>
          <a:p>
            <a:pPr eaLnBrk="1" hangingPunct="1">
              <a:buFontTx/>
              <a:buNone/>
            </a:pPr>
            <a:r>
              <a:rPr lang="en-GB" smtClean="0"/>
              <a:t>	= 4x success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0443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72400" cy="811213"/>
          </a:xfrm>
        </p:spPr>
        <p:txBody>
          <a:bodyPr/>
          <a:lstStyle/>
          <a:p>
            <a:pPr eaLnBrk="1" hangingPunct="1"/>
            <a:r>
              <a:rPr lang="en-GB" b="1" smtClean="0"/>
              <a:t>Making changes…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12875"/>
            <a:ext cx="7974013" cy="468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Make your </a:t>
            </a:r>
          </a:p>
          <a:p>
            <a:pPr eaLnBrk="1" hangingPunct="1">
              <a:buFontTx/>
              <a:buNone/>
            </a:pPr>
            <a:r>
              <a:rPr lang="en-GB" smtClean="0"/>
              <a:t>home smoke-free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Make your </a:t>
            </a:r>
          </a:p>
          <a:p>
            <a:pPr eaLnBrk="1" hangingPunct="1">
              <a:buFontTx/>
              <a:buNone/>
            </a:pPr>
            <a:r>
              <a:rPr lang="en-GB" smtClean="0"/>
              <a:t>car smoke-free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26628" name="Picture 4" descr="car_smoker_file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500438"/>
            <a:ext cx="3312368" cy="209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400_F_6636673_L8MznDMeskQgRrs4RFo816yWzJndtcf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5274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7314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Succeeding in Stopping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334375" cy="4897437"/>
          </a:xfrm>
        </p:spPr>
        <p:txBody>
          <a:bodyPr/>
          <a:lstStyle/>
          <a:p>
            <a:pPr eaLnBrk="1" hangingPunct="1"/>
            <a:r>
              <a:rPr lang="en-US" sz="2800" smtClean="0"/>
              <a:t>Change your habits so smoking is no longer the easy option</a:t>
            </a:r>
          </a:p>
          <a:p>
            <a:pPr eaLnBrk="1" hangingPunct="1"/>
            <a:r>
              <a:rPr lang="en-US" sz="2800" smtClean="0"/>
              <a:t>Be prepared for situations that may be difficult for you</a:t>
            </a:r>
          </a:p>
          <a:p>
            <a:pPr eaLnBrk="1" hangingPunct="1"/>
            <a:r>
              <a:rPr lang="en-US" sz="2800" smtClean="0"/>
              <a:t>Use aids to help you stop smoking</a:t>
            </a:r>
          </a:p>
          <a:p>
            <a:pPr eaLnBrk="1" hangingPunct="1"/>
            <a:r>
              <a:rPr lang="en-US" sz="2800" smtClean="0"/>
              <a:t>Take one day at a time</a:t>
            </a:r>
          </a:p>
          <a:p>
            <a:pPr eaLnBrk="1" hangingPunct="1"/>
            <a:r>
              <a:rPr lang="en-US" sz="2800" smtClean="0"/>
              <a:t>Treat yourself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3531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nosmokingday.org.uk/imagelibrary/2011/sticker_sh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597693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250825" y="5084763"/>
            <a:ext cx="8353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/>
              <a:t>N.I</a:t>
            </a:r>
            <a:r>
              <a:rPr lang="en-GB" sz="3200" b="1" dirty="0" smtClean="0"/>
              <a:t>. info </a:t>
            </a:r>
            <a:r>
              <a:rPr lang="en-GB" sz="3200" b="1" dirty="0" smtClean="0">
                <a:hlinkClick r:id="rId4"/>
              </a:rPr>
              <a:t>www.want2stop.info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7639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>
                <a:solidFill>
                  <a:srgbClr val="FF0000"/>
                </a:solidFill>
              </a:rPr>
              <a:t>1. Do Not Smoke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2852738" y="1557338"/>
            <a:ext cx="5842000" cy="4525962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latin typeface="Arial" charset="0"/>
              </a:rPr>
              <a:t>Don’t start smoking</a:t>
            </a:r>
          </a:p>
          <a:p>
            <a:pPr eaLnBrk="1" hangingPunct="1"/>
            <a:endParaRPr lang="en-GB" altLang="en-US" sz="2400" smtClean="0">
              <a:latin typeface="Arial" charset="0"/>
            </a:endParaRPr>
          </a:p>
          <a:p>
            <a:pPr eaLnBrk="1" hangingPunct="1"/>
            <a:r>
              <a:rPr lang="en-GB" altLang="en-US" sz="2400" smtClean="0">
                <a:latin typeface="Arial" charset="0"/>
              </a:rPr>
              <a:t>Try to stop smoking</a:t>
            </a:r>
          </a:p>
          <a:p>
            <a:pPr eaLnBrk="1" hangingPunct="1"/>
            <a:endParaRPr lang="en-GB" altLang="en-US" sz="2400" smtClean="0">
              <a:latin typeface="Arial" charset="0"/>
            </a:endParaRPr>
          </a:p>
          <a:p>
            <a:pPr eaLnBrk="1" hangingPunct="1"/>
            <a:r>
              <a:rPr lang="en-GB" altLang="en-US" sz="2400" smtClean="0">
                <a:latin typeface="Arial" charset="0"/>
              </a:rPr>
              <a:t>Be aware of passive smoking</a:t>
            </a:r>
          </a:p>
          <a:p>
            <a:pPr eaLnBrk="1" hangingPunct="1"/>
            <a:endParaRPr lang="en-GB" altLang="en-US" sz="2400" smtClean="0">
              <a:latin typeface="Arial" charset="0"/>
            </a:endParaRPr>
          </a:p>
          <a:p>
            <a:pPr eaLnBrk="1" hangingPunct="1"/>
            <a:r>
              <a:rPr lang="en-GB" altLang="en-US" sz="2400" smtClean="0">
                <a:latin typeface="Arial" charset="0"/>
              </a:rPr>
              <a:t>Make your home smoke free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2668587" cy="2881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81001"/>
            <a:ext cx="6462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8539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/>
              <a:t>Take a Guess???</a:t>
            </a:r>
          </a:p>
        </p:txBody>
      </p:sp>
      <p:pic>
        <p:nvPicPr>
          <p:cNvPr id="8195" name="Picture 4" descr="C:\Users\workplaces\AppData\Local\Microsoft\Windows\Temporary Internet Files\Content.IE5\LNUCX6HP\MC91021640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484313"/>
            <a:ext cx="30083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2354263" y="4149725"/>
            <a:ext cx="6483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99CC"/>
                </a:solidFill>
              </a:rPr>
              <a:t>What percentage of people in NI smoke?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1001"/>
            <a:ext cx="6966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156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400" smtClean="0"/>
              <a:t>Correct Answer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1187450" y="15875"/>
            <a:ext cx="5481638" cy="37004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altLang="en-US" sz="9600" smtClean="0"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9600" smtClean="0">
                <a:solidFill>
                  <a:srgbClr val="FF0000"/>
                </a:solidFill>
                <a:latin typeface="Arial" charset="0"/>
              </a:rPr>
              <a:t>22%</a:t>
            </a:r>
          </a:p>
        </p:txBody>
      </p:sp>
      <p:sp>
        <p:nvSpPr>
          <p:cNvPr id="9220" name="Rectangle 2"/>
          <p:cNvSpPr txBox="1">
            <a:spLocks/>
          </p:cNvSpPr>
          <p:nvPr/>
        </p:nvSpPr>
        <p:spPr bwMode="auto">
          <a:xfrm>
            <a:off x="1692275" y="3716338"/>
            <a:ext cx="65516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rgbClr val="0099CC"/>
                </a:solidFill>
                <a:latin typeface="Calibri" pitchFamily="34" charset="0"/>
              </a:rPr>
              <a:t>That’s less than  ¼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1001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3231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solidFill>
                  <a:srgbClr val="FF0000"/>
                </a:solidFill>
              </a:rPr>
              <a:t>1000 </a:t>
            </a:r>
            <a:r>
              <a:rPr lang="en-GB" altLang="en-US" smtClean="0">
                <a:solidFill>
                  <a:srgbClr val="FF0000"/>
                </a:solidFill>
              </a:rPr>
              <a:t>children</a:t>
            </a:r>
            <a:r>
              <a:rPr lang="en-GB" altLang="en-US" sz="3200" smtClean="0">
                <a:solidFill>
                  <a:srgbClr val="FF0000"/>
                </a:solidFill>
              </a:rPr>
              <a:t> become long-term smokers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altLang="en-US" sz="2800" b="1" smtClean="0">
                <a:latin typeface="Arial" charset="0"/>
              </a:rPr>
              <a:t>How many are murdered?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2800" b="1" smtClean="0">
                <a:solidFill>
                  <a:srgbClr val="FF0000"/>
                </a:solidFill>
                <a:latin typeface="Arial" charset="0"/>
              </a:rPr>
              <a:t>1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altLang="en-US" sz="2800" b="1" smtClean="0">
              <a:solidFill>
                <a:srgbClr val="FF0000"/>
              </a:solidFill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2800" b="1" smtClean="0">
                <a:latin typeface="Arial" charset="0"/>
              </a:rPr>
              <a:t>How many die from road accidents?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2800" b="1" smtClean="0">
                <a:solidFill>
                  <a:srgbClr val="FF0000"/>
                </a:solidFill>
                <a:latin typeface="Arial" charset="0"/>
              </a:rPr>
              <a:t>6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altLang="en-US" sz="2800" b="1" smtClean="0">
              <a:solidFill>
                <a:srgbClr val="FF0000"/>
              </a:solidFill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2800" b="1" smtClean="0">
                <a:latin typeface="Arial" charset="0"/>
              </a:rPr>
              <a:t>How many die from smoking?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2800" b="1" smtClean="0">
                <a:solidFill>
                  <a:srgbClr val="FF0000"/>
                </a:solidFill>
                <a:latin typeface="Arial" charset="0"/>
              </a:rPr>
              <a:t>500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4" y="6525344"/>
            <a:ext cx="60746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8571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/>
              <a:t>Cancers caused by smoking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4824413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6557486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9087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Smoking Habit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84784"/>
            <a:ext cx="7772400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/>
              <a:t>3 aspects of smoking: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chemeClr val="folHlink"/>
                </a:solidFill>
              </a:rPr>
              <a:t>Physical addiction</a:t>
            </a:r>
            <a:r>
              <a:rPr lang="en-GB" sz="2800" dirty="0" smtClean="0"/>
              <a:t> to the drug nicotine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chemeClr val="folHlink"/>
                </a:solidFill>
              </a:rPr>
              <a:t>Automatic habit</a:t>
            </a:r>
            <a:r>
              <a:rPr lang="en-GB" sz="2800" b="1" dirty="0" smtClean="0"/>
              <a:t> -</a:t>
            </a:r>
            <a:r>
              <a:rPr lang="en-GB" sz="2800" dirty="0" smtClean="0"/>
              <a:t> ritual of handling, opening the pack, lighting up, 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chemeClr val="folHlink"/>
                </a:solidFill>
              </a:rPr>
              <a:t>Psychological/Emotional dependence</a:t>
            </a:r>
            <a:r>
              <a:rPr lang="en-GB" sz="2800" dirty="0" smtClean="0"/>
              <a:t> – coping with stress, boredom, anxiety, low mood, etc.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5040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772400" cy="15748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tx1"/>
                </a:solidFill>
              </a:rPr>
              <a:t>Addiction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	Nicotine is equally as addictive as</a:t>
            </a:r>
            <a:r>
              <a:rPr lang="en-GB" smtClean="0">
                <a:solidFill>
                  <a:srgbClr val="333399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rgbClr val="333399"/>
              </a:solidFill>
            </a:endParaRPr>
          </a:p>
          <a:p>
            <a:pPr lvl="2" eaLnBrk="1" hangingPunct="1">
              <a:buFontTx/>
              <a:buNone/>
            </a:pPr>
            <a:r>
              <a:rPr lang="en-GB" sz="3200" smtClean="0">
                <a:solidFill>
                  <a:schemeClr val="folHlink"/>
                </a:solidFill>
              </a:rPr>
              <a:t>= Heroin</a:t>
            </a:r>
          </a:p>
          <a:p>
            <a:pPr lvl="2" eaLnBrk="1" hangingPunct="1">
              <a:buFontTx/>
              <a:buNone/>
            </a:pPr>
            <a:r>
              <a:rPr lang="en-GB" sz="3200" smtClean="0">
                <a:solidFill>
                  <a:schemeClr val="folHlink"/>
                </a:solidFill>
              </a:rPr>
              <a:t>= Cocaine</a:t>
            </a:r>
          </a:p>
          <a:p>
            <a:pPr lvl="2" eaLnBrk="1" hangingPunct="1">
              <a:buFontTx/>
              <a:buNone/>
            </a:pPr>
            <a:r>
              <a:rPr lang="en-GB" sz="3200" smtClean="0">
                <a:solidFill>
                  <a:schemeClr val="folHlink"/>
                </a:solidFill>
              </a:rPr>
              <a:t>+ Alcohol</a:t>
            </a:r>
          </a:p>
          <a:p>
            <a:pPr lvl="2" eaLnBrk="1" hangingPunct="1">
              <a:buFontTx/>
              <a:buNone/>
            </a:pPr>
            <a:r>
              <a:rPr lang="en-GB" sz="3200" smtClean="0">
                <a:solidFill>
                  <a:schemeClr val="folHlink"/>
                </a:solidFill>
              </a:rPr>
              <a:t>+ Caffeine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rgbClr val="333399"/>
              </a:solidFill>
            </a:endParaRPr>
          </a:p>
        </p:txBody>
      </p:sp>
      <p:pic>
        <p:nvPicPr>
          <p:cNvPr id="9220" name="Picture 4" descr="MPj039884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41663"/>
            <a:ext cx="348773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475928" y="6599895"/>
            <a:ext cx="8488560" cy="5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GB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Copyright © Cancer Focus Northern Ireland 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7833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710</Words>
  <Application>Microsoft Office PowerPoint</Application>
  <PresentationFormat>On-screen Show (4:3)</PresentationFormat>
  <Paragraphs>223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How To Stop Smoking</vt:lpstr>
      <vt:lpstr>Slide 2</vt:lpstr>
      <vt:lpstr>1. Do Not Smoke</vt:lpstr>
      <vt:lpstr>Take a Guess???</vt:lpstr>
      <vt:lpstr>Correct Answer</vt:lpstr>
      <vt:lpstr>1000 children become long-term smokers</vt:lpstr>
      <vt:lpstr>Cancers caused by smoking</vt:lpstr>
      <vt:lpstr>The Smoking Habit</vt:lpstr>
      <vt:lpstr>Addiction</vt:lpstr>
      <vt:lpstr>Slide 10</vt:lpstr>
      <vt:lpstr>Slide 11</vt:lpstr>
      <vt:lpstr>  Carbon Monoxide</vt:lpstr>
      <vt:lpstr>The cost of smoking (based on £7 per pack of 20) </vt:lpstr>
      <vt:lpstr>The cost of smoking (based on £8 per pack of 20) </vt:lpstr>
      <vt:lpstr>   The cost for you </vt:lpstr>
      <vt:lpstr>The cost for you</vt:lpstr>
      <vt:lpstr>Slide 17</vt:lpstr>
      <vt:lpstr>Health Benefits of Stopping Smoking</vt:lpstr>
      <vt:lpstr>What about YOU?</vt:lpstr>
      <vt:lpstr>Slide 20</vt:lpstr>
      <vt:lpstr>Stop Smoking Support Service </vt:lpstr>
      <vt:lpstr>Stop Smoking Aids - Pharmacological</vt:lpstr>
      <vt:lpstr>Be successful with a Service</vt:lpstr>
      <vt:lpstr>Making changes…</vt:lpstr>
      <vt:lpstr>Succeeding in Stopping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Eilish Martin</dc:creator>
  <cp:lastModifiedBy>diabetes</cp:lastModifiedBy>
  <cp:revision>19</cp:revision>
  <cp:lastPrinted>2015-09-17T13:25:29Z</cp:lastPrinted>
  <dcterms:created xsi:type="dcterms:W3CDTF">2012-05-30T18:12:10Z</dcterms:created>
  <dcterms:modified xsi:type="dcterms:W3CDTF">2015-09-24T21:16:03Z</dcterms:modified>
</cp:coreProperties>
</file>